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0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7" r:id="rId10"/>
    <p:sldId id="268" r:id="rId11"/>
    <p:sldId id="270" r:id="rId12"/>
    <p:sldId id="269" r:id="rId13"/>
    <p:sldId id="271" r:id="rId14"/>
    <p:sldId id="266" r:id="rId15"/>
    <p:sldId id="273" r:id="rId16"/>
    <p:sldId id="272" r:id="rId17"/>
    <p:sldId id="274" r:id="rId18"/>
    <p:sldId id="275" r:id="rId19"/>
    <p:sldId id="260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92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88" y="3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26664C-4CC0-4417-81F5-02EF45E24076}" type="datetimeFigureOut">
              <a:rPr lang="en-US" smtClean="0"/>
              <a:t>4/26/2023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FF4A34-5405-4469-8C5A-EC404D23A9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7567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5C186-B4A2-4F33-87A8-CE9D2AFE1580}" type="datetime1">
              <a:rPr lang="en-US" smtClean="0"/>
              <a:t>4/26/2023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55510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90955-F024-406E-9D87-E4A21D7B1D5B}" type="datetime1">
              <a:rPr lang="en-US" smtClean="0"/>
              <a:t>4/26/2023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3176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1D73E-6F06-4901-BCE0-E1B6530DA2DC}" type="datetime1">
              <a:rPr lang="en-US" smtClean="0"/>
              <a:t>4/26/2023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555388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07D31-207B-4316-8D41-5799768270B7}" type="datetime1">
              <a:rPr lang="en-US" smtClean="0"/>
              <a:t>4/26/2023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31424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FAE292-CACC-4CF9-B70B-5C232644EF27}" type="datetime1">
              <a:rPr lang="en-US" smtClean="0"/>
              <a:t>4/26/2023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852088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9A661-05B4-43C0-B49C-2D4CA7CABDD6}" type="datetime1">
              <a:rPr lang="en-US" smtClean="0"/>
              <a:t>4/26/2023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22975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751139-9817-4E5F-9431-8B201242033B}" type="datetime1">
              <a:rPr lang="en-US" smtClean="0"/>
              <a:t>4/26/2023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427596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EF621-08FA-4903-AF77-83B9B5A7D906}" type="datetime1">
              <a:rPr lang="en-US" smtClean="0"/>
              <a:t>4/26/2023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86679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4BC91-58F1-4D7C-AE9A-8CDA418FC481}" type="datetime1">
              <a:rPr lang="en-US" smtClean="0"/>
              <a:t>4/26/2023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00986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B9923F-33D3-4412-95D8-C2A4C6554796}" type="datetime1">
              <a:rPr lang="en-US" smtClean="0"/>
              <a:t>4/26/2023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07754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C6AA7-0D13-461C-86D7-DF6255ACBE34}" type="datetime1">
              <a:rPr lang="en-US" smtClean="0"/>
              <a:t>4/26/2023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04807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E7494-1D9A-412B-BCDE-BEFB1DEAB844}" type="datetime1">
              <a:rPr lang="en-US" smtClean="0"/>
              <a:t>4/26/2023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57950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414B4-C694-4ACC-ACAD-4E5151E2BC62}" type="datetime1">
              <a:rPr lang="en-US" smtClean="0"/>
              <a:t>4/26/2023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49010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309A8-9E93-4262-BCFD-A74DD9821C70}" type="datetime1">
              <a:rPr lang="en-US" smtClean="0"/>
              <a:t>4/26/2023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65763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508D4C-2E5A-431E-96A0-501C4F42A55F}" type="datetime1">
              <a:rPr lang="en-US" smtClean="0"/>
              <a:t>4/26/2023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24554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DA8D8-7CAF-48F9-87A3-DB1CFA6B3B55}" type="datetime1">
              <a:rPr lang="en-US" smtClean="0"/>
              <a:t>4/26/2023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20554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82752C-89C1-4076-996D-70003C3465C5}" type="datetime1">
              <a:rPr lang="en-US" smtClean="0"/>
              <a:t>4/26/2023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3787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danter2000.shinyapps.io/Chelan_Shiny/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238DA-2629-BC7B-8E56-EBF507E5E9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Rocky Reach Generator Cooling System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01C0B3-170E-4B24-0403-E6B72FEBDE0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Dante Ramirez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DB3E80-ED07-8D79-15C4-83EC94F63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84357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CDEF8-2E65-A7E7-4CE4-6E76B2EAF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Show: Winding Temperature 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4C71ED4-7CB2-FFFA-04A9-4BB06A43FB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1719" y="1270000"/>
            <a:ext cx="8596667" cy="5308721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E876F06-5666-E8FE-25FA-7FA5F6BF6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86297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CDEF8-2E65-A7E7-4CE4-6E76B2EAF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Show: Generator Electrical Current 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6B5B2B-1610-AD1F-2C65-5A68746424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725" y="1124262"/>
            <a:ext cx="8707394" cy="5377099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E9E784C-DDCB-33CB-2D8B-FE290ED564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83390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CDEF8-2E65-A7E7-4CE4-6E76B2EAF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Show: Cooling Water Flow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148ED2E-792B-57B4-6568-B3B66FDAE7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245" y="1183682"/>
            <a:ext cx="8533289" cy="5269583"/>
          </a:xfrm>
          <a:prstGeom prst="rect">
            <a:avLst/>
          </a:prstGeo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95B2F35-F3BA-522D-8D9A-019826E31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2495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CDEF8-2E65-A7E7-4CE4-6E76B2EAF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Show: Cooling Air Output Temperature 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C504B23-F597-9554-F0D4-4BCA1523F0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1622" y="1371601"/>
            <a:ext cx="8315546" cy="5135120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A2056D4-1509-E3FF-C012-4CBE5C316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7911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3A48D-EF0E-43D2-FD22-9549590A7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Show: Unit Difference</a:t>
            </a:r>
          </a:p>
        </p:txBody>
      </p:sp>
      <p:pic>
        <p:nvPicPr>
          <p:cNvPr id="4" name="Recording 2023-04-26 023323">
            <a:hlinkClick r:id="" action="ppaction://media"/>
            <a:extLst>
              <a:ext uri="{FF2B5EF4-FFF2-40B4-BE49-F238E27FC236}">
                <a16:creationId xmlns:a16="http://schemas.microsoft.com/office/drawing/2014/main" id="{F16A8565-8151-CD8D-3099-AFEEC415ED46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85594" y="1184223"/>
            <a:ext cx="8682179" cy="5352477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30FBC3-3C1C-00F8-A5BC-87A3E12F1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0407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1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826D7E-D8BD-5F6B-14E3-DBE635439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Show: linear model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997EA6-3994-C2FE-CDE8-EE86C8B9B4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444098"/>
            <a:ext cx="6900859" cy="5140085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B49373B-3E95-4E77-BAD9-57D43F7A0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51513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3EDC00-3A44-B24F-C6F7-ED4CE20858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Show: Dashboard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D38FFA-11FB-7DDD-B142-6886C12A00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>
                <a:hlinkClick r:id="rId2"/>
              </a:rPr>
              <a:t>https://danter2000.shinyapps.io/Chelan_Shiny/</a:t>
            </a:r>
            <a:endParaRPr lang="en-US" dirty="0"/>
          </a:p>
          <a:p>
            <a:pPr marL="0" indent="0" algn="ctr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4D278F-9C5B-5F72-9F11-D7BE9630C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58634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1AFE32-34EE-640C-3EB3-D9DEFEECA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Report: Heating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258498-1719-BD4A-2AA5-9251FF4A87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generators are perpetually over ABB recommended temperature target of 27 degree (c).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Despite this, overheating doesn’t appear associated with equipment failure (see slide 6).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Suggestions</a:t>
            </a:r>
          </a:p>
          <a:p>
            <a:pPr lvl="1"/>
            <a:r>
              <a:rPr lang="en-US" dirty="0"/>
              <a:t>Adjust PLC for PID loop correction </a:t>
            </a:r>
            <a:r>
              <a:rPr lang="en-US" sz="1000" dirty="0"/>
              <a:t>(</a:t>
            </a:r>
            <a:r>
              <a:rPr lang="en-US" sz="1000" dirty="0" err="1"/>
              <a:t>pg</a:t>
            </a:r>
            <a:r>
              <a:rPr lang="en-US" sz="1000" dirty="0"/>
              <a:t> 21, </a:t>
            </a:r>
            <a:r>
              <a:rPr lang="en-US" sz="1000" dirty="0" err="1"/>
              <a:t>GenCoolingWaterSystems_RR</a:t>
            </a:r>
            <a:r>
              <a:rPr lang="en-US" sz="1000" dirty="0"/>
              <a:t>)</a:t>
            </a:r>
          </a:p>
          <a:p>
            <a:pPr lvl="1"/>
            <a:r>
              <a:rPr lang="en-US" dirty="0"/>
              <a:t>Troubleshoot with manufacture.</a:t>
            </a:r>
          </a:p>
          <a:p>
            <a:pPr lvl="1"/>
            <a:r>
              <a:rPr lang="en-US" dirty="0"/>
              <a:t>Work with Hydro Generation Engineers to best optimize equipment needs.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D04844-6520-A623-C115-C2D94E97CF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1681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C84C7-6278-6852-4F62-FB2B310D34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Report: Unit 6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3A3CAE-91B9-65B7-D88C-A8EFFD7451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Does NOT run abnormally hot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 Associated with Cooling Water Temp and Flow.</a:t>
            </a:r>
          </a:p>
          <a:p>
            <a:pPr lvl="1"/>
            <a:r>
              <a:rPr lang="en-US" dirty="0"/>
              <a:t>Investigate if the computer system for this unit.</a:t>
            </a:r>
          </a:p>
          <a:p>
            <a:pPr lvl="1"/>
            <a:r>
              <a:rPr lang="en-US" dirty="0"/>
              <a:t>Possible equipment rebuild.</a:t>
            </a:r>
          </a:p>
          <a:p>
            <a:pPr lvl="1"/>
            <a:r>
              <a:rPr lang="en-US" dirty="0"/>
              <a:t>September and October event.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3C73B6-4E3E-39C1-B43E-65CE99FCB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03171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FB3506-93FC-240B-FDD1-9CD93F184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Report: Further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362AFE-3F4B-3923-03BD-F0D32E8DBE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Manual vs Automatic</a:t>
            </a:r>
          </a:p>
          <a:p>
            <a:pPr lvl="1"/>
            <a:r>
              <a:rPr lang="en-US" dirty="0"/>
              <a:t>“Does operator control play a role in unit failure?”</a:t>
            </a:r>
          </a:p>
          <a:p>
            <a:pPr lvl="1"/>
            <a:r>
              <a:rPr lang="en-US" dirty="0"/>
              <a:t>“Can we predict future failures based on how long a machine is in automatic?”</a:t>
            </a:r>
          </a:p>
          <a:p>
            <a:pPr lvl="1"/>
            <a:r>
              <a:rPr lang="en-US" sz="1600" dirty="0"/>
              <a:t>(</a:t>
            </a:r>
            <a:r>
              <a:rPr lang="en-US" sz="1600" dirty="0" err="1"/>
              <a:t>pg</a:t>
            </a:r>
            <a:r>
              <a:rPr lang="en-US" sz="1600" dirty="0"/>
              <a:t> 26, </a:t>
            </a:r>
            <a:r>
              <a:rPr lang="en-US" sz="1600" dirty="0" err="1"/>
              <a:t>GenCoolingWaterSystems_RR</a:t>
            </a:r>
            <a:r>
              <a:rPr lang="en-US" sz="1600" dirty="0"/>
              <a:t>)</a:t>
            </a:r>
            <a:r>
              <a:rPr lang="en-US" dirty="0"/>
              <a:t>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Maintenance</a:t>
            </a:r>
          </a:p>
          <a:p>
            <a:pPr lvl="1"/>
            <a:r>
              <a:rPr lang="en-US" dirty="0"/>
              <a:t>“What can maintenance logs tell us about unit failures?”</a:t>
            </a:r>
          </a:p>
          <a:p>
            <a:pPr lvl="1"/>
            <a:endParaRPr lang="en-US" dirty="0"/>
          </a:p>
          <a:p>
            <a:r>
              <a:rPr lang="en-US" dirty="0"/>
              <a:t>Using continually updating data for real time failure alerts</a:t>
            </a:r>
          </a:p>
          <a:p>
            <a:pPr lvl="1"/>
            <a:r>
              <a:rPr lang="en-US" dirty="0"/>
              <a:t>Use dashboard, R, SQL, and collaborate with team to create nudge messaging system.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2FE8D4-258D-0F6E-8BB7-DA6D1EB43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75604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E7BBD9-D561-32DC-DF4F-2DEE6C9DFE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A13E20-FB5B-5233-9AC4-64B63B2402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717589"/>
            <a:ext cx="8596668" cy="4323773"/>
          </a:xfrm>
        </p:spPr>
        <p:txBody>
          <a:bodyPr>
            <a:normAutofit/>
          </a:bodyPr>
          <a:lstStyle/>
          <a:p>
            <a:r>
              <a:rPr lang="en-US" b="1" dirty="0"/>
              <a:t>Explain</a:t>
            </a:r>
            <a:r>
              <a:rPr lang="en-US" dirty="0"/>
              <a:t> the Hydro Generation data set</a:t>
            </a:r>
          </a:p>
          <a:p>
            <a:pPr lvl="1"/>
            <a:r>
              <a:rPr lang="en-US" dirty="0"/>
              <a:t>Predictors, Observations, NA’s, Imputations…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b="1" dirty="0"/>
              <a:t>Describe</a:t>
            </a:r>
            <a:r>
              <a:rPr lang="en-US" dirty="0"/>
              <a:t> Units</a:t>
            </a:r>
          </a:p>
          <a:p>
            <a:pPr lvl="1"/>
            <a:r>
              <a:rPr lang="en-US" dirty="0"/>
              <a:t>Offline hours and failures, Hours overheated…</a:t>
            </a:r>
          </a:p>
          <a:p>
            <a:pPr lvl="1"/>
            <a:endParaRPr lang="en-US" dirty="0"/>
          </a:p>
          <a:p>
            <a:r>
              <a:rPr lang="en-US" b="1" dirty="0"/>
              <a:t>Show</a:t>
            </a:r>
            <a:r>
              <a:rPr lang="en-US" dirty="0"/>
              <a:t> Relationships</a:t>
            </a:r>
          </a:p>
          <a:p>
            <a:pPr lvl="1"/>
            <a:r>
              <a:rPr lang="en-US" dirty="0"/>
              <a:t>Average cooling air temperature ~ , Seasonality, Unit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b="1" dirty="0"/>
              <a:t>Report</a:t>
            </a:r>
            <a:r>
              <a:rPr lang="en-US" dirty="0"/>
              <a:t> Business Intelligence Decisions</a:t>
            </a:r>
          </a:p>
          <a:p>
            <a:pPr lvl="1"/>
            <a:r>
              <a:rPr lang="en-US" dirty="0"/>
              <a:t>PLC changes, Unit diagnostics, Dashboard showcase </a:t>
            </a:r>
          </a:p>
          <a:p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12D123-4F5C-B50B-7B52-AC263AFBC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09101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03E72-0C55-9694-54AA-54265A0F4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Explain: Data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6B4174-2FC1-68A1-4BB8-1FCCE9EEB0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513703"/>
            <a:ext cx="8596668" cy="5047735"/>
          </a:xfrm>
        </p:spPr>
        <p:txBody>
          <a:bodyPr>
            <a:normAutofit/>
          </a:bodyPr>
          <a:lstStyle/>
          <a:p>
            <a:r>
              <a:rPr lang="en-US" dirty="0"/>
              <a:t>5 Rocky Reach 120,000 KVA unit capacity generators </a:t>
            </a:r>
            <a:r>
              <a:rPr lang="en-US" sz="1200" dirty="0"/>
              <a:t>(</a:t>
            </a:r>
            <a:r>
              <a:rPr lang="en-US" sz="1200" dirty="0" err="1"/>
              <a:t>pg</a:t>
            </a:r>
            <a:r>
              <a:rPr lang="en-US" sz="1200" dirty="0"/>
              <a:t> 5, </a:t>
            </a:r>
            <a:r>
              <a:rPr lang="en-US" sz="1200" dirty="0" err="1"/>
              <a:t>GenCoolingWaterSystems_RR</a:t>
            </a:r>
            <a:r>
              <a:rPr lang="en-US" sz="1200" dirty="0"/>
              <a:t>)</a:t>
            </a:r>
          </a:p>
          <a:p>
            <a:pPr lvl="1"/>
            <a:r>
              <a:rPr lang="en-US" dirty="0"/>
              <a:t>Retrofit with new stators and rotors in 2002 by ABB </a:t>
            </a:r>
            <a:r>
              <a:rPr lang="en-US" sz="1100" dirty="0"/>
              <a:t>(</a:t>
            </a:r>
            <a:r>
              <a:rPr lang="en-US" sz="1100" dirty="0" err="1"/>
              <a:t>pg</a:t>
            </a:r>
            <a:r>
              <a:rPr lang="en-US" sz="1100" dirty="0"/>
              <a:t> 4, </a:t>
            </a:r>
            <a:r>
              <a:rPr lang="en-US" sz="1100" dirty="0" err="1"/>
              <a:t>RotarStator_RR</a:t>
            </a:r>
            <a:r>
              <a:rPr lang="en-US" sz="1100" dirty="0"/>
              <a:t>)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5 predictor variables.</a:t>
            </a:r>
          </a:p>
          <a:p>
            <a:pPr lvl="1"/>
            <a:r>
              <a:rPr lang="en-US" sz="18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A</a:t>
            </a:r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verage stator winding temperature (c)</a:t>
            </a:r>
          </a:p>
          <a:p>
            <a:pPr lvl="1"/>
            <a:r>
              <a:rPr lang="en-US" sz="18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T</a:t>
            </a:r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otal generator electrical current (A)</a:t>
            </a:r>
            <a:endParaRPr lang="en-US" dirty="0"/>
          </a:p>
          <a:p>
            <a:pPr lvl="1"/>
            <a:r>
              <a:rPr lang="en-US" sz="18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A</a:t>
            </a:r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verage cooling water flow (gal/min)</a:t>
            </a:r>
            <a:endParaRPr lang="en-US" dirty="0"/>
          </a:p>
          <a:p>
            <a:pPr lvl="1"/>
            <a:r>
              <a:rPr lang="en-US" sz="18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A</a:t>
            </a:r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verage cooling water temperature (c)</a:t>
            </a:r>
            <a:endParaRPr lang="en-US" dirty="0"/>
          </a:p>
          <a:p>
            <a:pPr lvl="1"/>
            <a:r>
              <a:rPr lang="en-US" sz="18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A</a:t>
            </a:r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verage cooling air output temperature (c)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8760 1-hour observations per unit.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597D00-0B61-F21E-4597-0508F327D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57006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4FAE25-F140-D41F-F378-7DC51BBF1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Explain: Cleaning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569C5B-B382-603F-7A1E-3A97C0F070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45742"/>
            <a:ext cx="8596668" cy="5004486"/>
          </a:xfrm>
        </p:spPr>
        <p:txBody>
          <a:bodyPr>
            <a:normAutofit/>
          </a:bodyPr>
          <a:lstStyle/>
          <a:p>
            <a:r>
              <a:rPr lang="en-US" dirty="0"/>
              <a:t>Pivoted Longer</a:t>
            </a:r>
          </a:p>
          <a:p>
            <a:pPr lvl="1"/>
            <a:r>
              <a:rPr lang="en-US" dirty="0"/>
              <a:t>Unit to 5-level factor</a:t>
            </a:r>
          </a:p>
          <a:p>
            <a:endParaRPr lang="en-US" dirty="0"/>
          </a:p>
          <a:p>
            <a:r>
              <a:rPr lang="en-US" dirty="0"/>
              <a:t>Coerced 53 NA’s to 0</a:t>
            </a:r>
          </a:p>
          <a:p>
            <a:pPr lvl="1"/>
            <a:r>
              <a:rPr lang="en-US" dirty="0"/>
              <a:t>Unit C4 had most at 15, Unit NA range (8, 15)</a:t>
            </a:r>
          </a:p>
          <a:p>
            <a:pPr lvl="1"/>
            <a:r>
              <a:rPr lang="en-US" dirty="0"/>
              <a:t>Predictor NA range (9, 11)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Mutations</a:t>
            </a:r>
          </a:p>
          <a:p>
            <a:pPr lvl="1"/>
            <a:r>
              <a:rPr lang="en-US" dirty="0"/>
              <a:t>Unit Status, Season, Overheated, Clean column names</a:t>
            </a:r>
          </a:p>
          <a:p>
            <a:pPr lvl="1"/>
            <a:r>
              <a:rPr lang="en-US" dirty="0"/>
              <a:t>Future: Column for operating mode (Automatic / Manual) </a:t>
            </a:r>
            <a:r>
              <a:rPr lang="en-US" sz="1000" dirty="0"/>
              <a:t>(</a:t>
            </a:r>
            <a:r>
              <a:rPr lang="en-US" sz="1000" dirty="0" err="1"/>
              <a:t>pg</a:t>
            </a:r>
            <a:r>
              <a:rPr lang="en-US" sz="1000" dirty="0"/>
              <a:t> 5, </a:t>
            </a:r>
            <a:r>
              <a:rPr lang="en-US" sz="1000" dirty="0" err="1"/>
              <a:t>GenCoolingWaterSystems_RR</a:t>
            </a:r>
            <a:r>
              <a:rPr lang="en-US" sz="1000" dirty="0"/>
              <a:t>)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BA7057-A090-C483-5355-767BAF1233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61714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58E9E-3BFF-620F-11C8-2F053357E2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210114"/>
            <a:ext cx="8596668" cy="1320800"/>
          </a:xfrm>
        </p:spPr>
        <p:txBody>
          <a:bodyPr/>
          <a:lstStyle/>
          <a:p>
            <a:r>
              <a:rPr lang="en-US" dirty="0"/>
              <a:t>Describe: Unit 6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127008-0627-1D5A-9C48-AB0AA54FCD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112109"/>
            <a:ext cx="8596668" cy="4929254"/>
          </a:xfrm>
        </p:spPr>
        <p:txBody>
          <a:bodyPr/>
          <a:lstStyle/>
          <a:p>
            <a:r>
              <a:rPr lang="en-US" dirty="0"/>
              <a:t>Offline </a:t>
            </a:r>
            <a:r>
              <a:rPr lang="en-US" b="1" dirty="0"/>
              <a:t>480</a:t>
            </a:r>
            <a:r>
              <a:rPr lang="en-US" dirty="0"/>
              <a:t> hours (5.48% of total possible operating hours)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1EC561C0-A327-92FD-AB85-CA27141B49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7968315"/>
              </p:ext>
            </p:extLst>
          </p:nvPr>
        </p:nvGraphicFramePr>
        <p:xfrm>
          <a:off x="845752" y="1775345"/>
          <a:ext cx="6284097" cy="4754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4699">
                  <a:extLst>
                    <a:ext uri="{9D8B030D-6E8A-4147-A177-3AD203B41FA5}">
                      <a16:colId xmlns:a16="http://schemas.microsoft.com/office/drawing/2014/main" val="3217345460"/>
                    </a:ext>
                  </a:extLst>
                </a:gridCol>
                <a:gridCol w="2094699">
                  <a:extLst>
                    <a:ext uri="{9D8B030D-6E8A-4147-A177-3AD203B41FA5}">
                      <a16:colId xmlns:a16="http://schemas.microsoft.com/office/drawing/2014/main" val="3450024358"/>
                    </a:ext>
                  </a:extLst>
                </a:gridCol>
                <a:gridCol w="2094699">
                  <a:extLst>
                    <a:ext uri="{9D8B030D-6E8A-4147-A177-3AD203B41FA5}">
                      <a16:colId xmlns:a16="http://schemas.microsoft.com/office/drawing/2014/main" val="3351544072"/>
                    </a:ext>
                  </a:extLst>
                </a:gridCol>
              </a:tblGrid>
              <a:tr h="289224">
                <a:tc>
                  <a:txBody>
                    <a:bodyPr/>
                    <a:lstStyle/>
                    <a:p>
                      <a:r>
                        <a:rPr lang="en-US" dirty="0"/>
                        <a:t>MONTH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HOURS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% HOURS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5590286"/>
                  </a:ext>
                </a:extLst>
              </a:tr>
              <a:tr h="289224">
                <a:tc>
                  <a:txBody>
                    <a:bodyPr/>
                    <a:lstStyle/>
                    <a:p>
                      <a:r>
                        <a:rPr lang="en-US" dirty="0"/>
                        <a:t>Jan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3.9%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7377972"/>
                  </a:ext>
                </a:extLst>
              </a:tr>
              <a:tr h="289224">
                <a:tc>
                  <a:txBody>
                    <a:bodyPr/>
                    <a:lstStyle/>
                    <a:p>
                      <a:r>
                        <a:rPr lang="en-US" dirty="0"/>
                        <a:t>Feb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9198447"/>
                  </a:ext>
                </a:extLst>
              </a:tr>
              <a:tr h="289224">
                <a:tc>
                  <a:txBody>
                    <a:bodyPr/>
                    <a:lstStyle/>
                    <a:p>
                      <a:r>
                        <a:rPr lang="en-US" dirty="0"/>
                        <a:t>Mar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7.5%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7022108"/>
                  </a:ext>
                </a:extLst>
              </a:tr>
              <a:tr h="289224">
                <a:tc>
                  <a:txBody>
                    <a:bodyPr/>
                    <a:lstStyle/>
                    <a:p>
                      <a:r>
                        <a:rPr lang="en-US" dirty="0"/>
                        <a:t>Apr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2795140"/>
                  </a:ext>
                </a:extLst>
              </a:tr>
              <a:tr h="289224">
                <a:tc>
                  <a:txBody>
                    <a:bodyPr/>
                    <a:lstStyle/>
                    <a:p>
                      <a:r>
                        <a:rPr lang="en-US" dirty="0"/>
                        <a:t>May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457413"/>
                  </a:ext>
                </a:extLst>
              </a:tr>
              <a:tr h="289224">
                <a:tc>
                  <a:txBody>
                    <a:bodyPr/>
                    <a:lstStyle/>
                    <a:p>
                      <a:r>
                        <a:rPr lang="en-US" dirty="0"/>
                        <a:t>Jun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6684964"/>
                  </a:ext>
                </a:extLst>
              </a:tr>
              <a:tr h="289224">
                <a:tc>
                  <a:txBody>
                    <a:bodyPr/>
                    <a:lstStyle/>
                    <a:p>
                      <a:r>
                        <a:rPr lang="en-US" dirty="0"/>
                        <a:t>Jul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0424433"/>
                  </a:ext>
                </a:extLst>
              </a:tr>
              <a:tr h="289224">
                <a:tc>
                  <a:txBody>
                    <a:bodyPr/>
                    <a:lstStyle/>
                    <a:p>
                      <a:r>
                        <a:rPr lang="en-US" dirty="0"/>
                        <a:t>Aug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7973256"/>
                  </a:ext>
                </a:extLst>
              </a:tr>
              <a:tr h="289224">
                <a:tc>
                  <a:txBody>
                    <a:bodyPr/>
                    <a:lstStyle/>
                    <a:p>
                      <a:r>
                        <a:rPr lang="en-US" dirty="0"/>
                        <a:t>Sep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19.6%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4690158"/>
                  </a:ext>
                </a:extLst>
              </a:tr>
              <a:tr h="289224">
                <a:tc>
                  <a:txBody>
                    <a:bodyPr/>
                    <a:lstStyle/>
                    <a:p>
                      <a:r>
                        <a:rPr lang="en-US" dirty="0"/>
                        <a:t>Oct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22.3%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2975491"/>
                  </a:ext>
                </a:extLst>
              </a:tr>
              <a:tr h="289224">
                <a:tc>
                  <a:txBody>
                    <a:bodyPr/>
                    <a:lstStyle/>
                    <a:p>
                      <a:r>
                        <a:rPr lang="en-US" dirty="0"/>
                        <a:t>Nov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2.2%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3713508"/>
                  </a:ext>
                </a:extLst>
              </a:tr>
              <a:tr h="289224">
                <a:tc>
                  <a:txBody>
                    <a:bodyPr/>
                    <a:lstStyle/>
                    <a:p>
                      <a:r>
                        <a:rPr lang="en-US" dirty="0"/>
                        <a:t>Dec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7.9%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2865289"/>
                  </a:ext>
                </a:extLst>
              </a:tr>
            </a:tbl>
          </a:graphicData>
        </a:graphic>
      </p:graphicFrame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3012E2-7986-3BC6-18C6-AF03325C0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62116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942402-B063-0162-D5B8-C8F8C04F2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Describe: Running Time and Heat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E056CB-6BB9-45B2-4E0F-0A611C60F9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569309"/>
            <a:ext cx="8596668" cy="4472054"/>
          </a:xfrm>
        </p:spPr>
        <p:txBody>
          <a:bodyPr>
            <a:normAutofit/>
          </a:bodyPr>
          <a:lstStyle/>
          <a:p>
            <a:r>
              <a:rPr lang="en-US" dirty="0"/>
              <a:t>Unit C5 had the most online hours with </a:t>
            </a:r>
            <a:r>
              <a:rPr lang="en-US" b="1" dirty="0"/>
              <a:t>8716</a:t>
            </a:r>
            <a:r>
              <a:rPr lang="en-US" dirty="0"/>
              <a:t> </a:t>
            </a:r>
          </a:p>
          <a:p>
            <a:pPr lvl="1"/>
            <a:r>
              <a:rPr lang="en-US" dirty="0" err="1"/>
              <a:t>SAlso</a:t>
            </a:r>
            <a:r>
              <a:rPr lang="en-US" dirty="0"/>
              <a:t> had the third highest overheated hours with </a:t>
            </a:r>
            <a:r>
              <a:rPr lang="en-US" b="1" dirty="0"/>
              <a:t>8683</a:t>
            </a:r>
          </a:p>
          <a:p>
            <a:pPr lvl="1"/>
            <a:r>
              <a:rPr lang="en-US" dirty="0"/>
              <a:t>“Overheat” defined in Generator Cooling Water manual.</a:t>
            </a:r>
          </a:p>
          <a:p>
            <a:pPr marL="457200" lvl="1" indent="0">
              <a:buNone/>
            </a:pPr>
            <a:endParaRPr lang="en-US" b="1" dirty="0"/>
          </a:p>
          <a:p>
            <a:pPr lvl="1"/>
            <a:endParaRPr lang="en-US" b="1" dirty="0"/>
          </a:p>
          <a:p>
            <a:pPr lvl="1"/>
            <a:endParaRPr lang="en-US" b="1" dirty="0"/>
          </a:p>
          <a:p>
            <a:pPr lvl="1"/>
            <a:endParaRPr lang="en-US" b="1" dirty="0"/>
          </a:p>
          <a:p>
            <a:pPr lvl="1"/>
            <a:endParaRPr lang="en-US" b="1" dirty="0"/>
          </a:p>
          <a:p>
            <a:pPr lvl="1"/>
            <a:endParaRPr lang="en-US" b="1" dirty="0"/>
          </a:p>
          <a:p>
            <a:pPr lvl="1"/>
            <a:endParaRPr lang="en-US" b="1" dirty="0"/>
          </a:p>
          <a:p>
            <a:pPr marL="457200" lvl="1" indent="0">
              <a:buNone/>
            </a:pPr>
            <a:endParaRPr lang="en-US" b="1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462F043B-DF0E-B08E-A25E-9E143C1F3E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118780"/>
              </p:ext>
            </p:extLst>
          </p:nvPr>
        </p:nvGraphicFramePr>
        <p:xfrm>
          <a:off x="362352" y="3068731"/>
          <a:ext cx="8917688" cy="2219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5887">
                  <a:extLst>
                    <a:ext uri="{9D8B030D-6E8A-4147-A177-3AD203B41FA5}">
                      <a16:colId xmlns:a16="http://schemas.microsoft.com/office/drawing/2014/main" val="4098417713"/>
                    </a:ext>
                  </a:extLst>
                </a:gridCol>
                <a:gridCol w="1803120">
                  <a:extLst>
                    <a:ext uri="{9D8B030D-6E8A-4147-A177-3AD203B41FA5}">
                      <a16:colId xmlns:a16="http://schemas.microsoft.com/office/drawing/2014/main" val="560468605"/>
                    </a:ext>
                  </a:extLst>
                </a:gridCol>
                <a:gridCol w="2197704">
                  <a:extLst>
                    <a:ext uri="{9D8B030D-6E8A-4147-A177-3AD203B41FA5}">
                      <a16:colId xmlns:a16="http://schemas.microsoft.com/office/drawing/2014/main" val="3543203789"/>
                    </a:ext>
                  </a:extLst>
                </a:gridCol>
                <a:gridCol w="1917439">
                  <a:extLst>
                    <a:ext uri="{9D8B030D-6E8A-4147-A177-3AD203B41FA5}">
                      <a16:colId xmlns:a16="http://schemas.microsoft.com/office/drawing/2014/main" val="1357193978"/>
                    </a:ext>
                  </a:extLst>
                </a:gridCol>
                <a:gridCol w="1783538">
                  <a:extLst>
                    <a:ext uri="{9D8B030D-6E8A-4147-A177-3AD203B41FA5}">
                      <a16:colId xmlns:a16="http://schemas.microsoft.com/office/drawing/2014/main" val="13867576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UNIT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ONLINE HOURS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OVERHEAT HOURS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TOTAL HOURS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% OVERHEAT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2827643"/>
                  </a:ext>
                </a:extLst>
              </a:tr>
              <a:tr h="259354">
                <a:tc>
                  <a:txBody>
                    <a:bodyPr/>
                    <a:lstStyle/>
                    <a:p>
                      <a:r>
                        <a:rPr lang="en-US" dirty="0"/>
                        <a:t>C2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8441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7874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8760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89.89%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89960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8446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8544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8760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97.53%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20166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8716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8683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8760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99.12%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593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8280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8749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8760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99.87%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16478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8563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8758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8760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99.97%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9445434"/>
                  </a:ext>
                </a:extLst>
              </a:tr>
            </a:tbl>
          </a:graphicData>
        </a:graphic>
      </p:graphicFrame>
      <p:sp>
        <p:nvSpPr>
          <p:cNvPr id="6" name="Oval 5">
            <a:extLst>
              <a:ext uri="{FF2B5EF4-FFF2-40B4-BE49-F238E27FC236}">
                <a16:creationId xmlns:a16="http://schemas.microsoft.com/office/drawing/2014/main" id="{8A90ED4E-580B-776D-D57A-2B9F54E9493E}"/>
              </a:ext>
            </a:extLst>
          </p:cNvPr>
          <p:cNvSpPr/>
          <p:nvPr/>
        </p:nvSpPr>
        <p:spPr>
          <a:xfrm>
            <a:off x="7247239" y="4120978"/>
            <a:ext cx="1315994" cy="1254213"/>
          </a:xfrm>
          <a:prstGeom prst="ellipse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BCEC8E-61E7-2EA9-F8F6-7B63DB6AA178}"/>
              </a:ext>
            </a:extLst>
          </p:cNvPr>
          <p:cNvSpPr txBox="1"/>
          <p:nvPr/>
        </p:nvSpPr>
        <p:spPr>
          <a:xfrm>
            <a:off x="574589" y="5560541"/>
            <a:ext cx="66726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Same </a:t>
            </a:r>
            <a:r>
              <a:rPr lang="en-US" dirty="0">
                <a:solidFill>
                  <a:srgbClr val="FF0000"/>
                </a:solidFill>
              </a:rPr>
              <a:t>% OVERHEAT </a:t>
            </a:r>
            <a:r>
              <a:rPr lang="en-US" dirty="0"/>
              <a:t>peripherals, different </a:t>
            </a:r>
            <a:r>
              <a:rPr lang="en-US" dirty="0">
                <a:solidFill>
                  <a:schemeClr val="accent2"/>
                </a:solidFill>
              </a:rPr>
              <a:t>ONLINE HOURS </a:t>
            </a:r>
            <a:r>
              <a:rPr lang="en-US" dirty="0"/>
              <a:t>outcomes</a:t>
            </a:r>
          </a:p>
          <a:p>
            <a:endParaRPr lang="en-US" dirty="0"/>
          </a:p>
          <a:p>
            <a:r>
              <a:rPr lang="en-US" dirty="0"/>
              <a:t>Indicates issue other than overheating stators?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ABE4134-C8EB-15DE-65EB-4767BB9D5E64}"/>
              </a:ext>
            </a:extLst>
          </p:cNvPr>
          <p:cNvSpPr/>
          <p:nvPr/>
        </p:nvSpPr>
        <p:spPr>
          <a:xfrm>
            <a:off x="1221260" y="4120978"/>
            <a:ext cx="1383957" cy="1303638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1EE5E4F-4A28-F07B-2819-B3D2F9B6C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53641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EAA075-21D9-1DF7-89E7-A18C189D10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041" y="133865"/>
            <a:ext cx="8596668" cy="1320800"/>
          </a:xfrm>
        </p:spPr>
        <p:txBody>
          <a:bodyPr/>
          <a:lstStyle/>
          <a:p>
            <a:r>
              <a:rPr lang="en-US" dirty="0"/>
              <a:t>Describe: Offline Hours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27BF2B3-A035-0C1D-BC4C-E3E1D2991E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4648" y="1241855"/>
            <a:ext cx="8393453" cy="5183230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26E338E-3A36-6343-7316-5CC20AEEB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98735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CDEF8-2E65-A7E7-4CE4-6E76B2EAF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Show: Cooling Water Temperature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C103B56-2A76-6924-6259-E04B6C3309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5542" y="1270000"/>
            <a:ext cx="8682280" cy="5361590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F9AC7D-CD40-D6D1-92B6-664D241FC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63033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CDEF8-2E65-A7E7-4CE4-6E76B2EAF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Show: Cooling Water Temperature 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C4BD280-653F-6640-0BA9-6FB76BD0E9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4077" y="1218496"/>
            <a:ext cx="8651388" cy="5342514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98A0109-072D-13DF-4B36-E2EC4F177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027712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302</TotalTime>
  <Words>623</Words>
  <Application>Microsoft Office PowerPoint</Application>
  <PresentationFormat>Widescreen</PresentationFormat>
  <Paragraphs>189</Paragraphs>
  <Slides>19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Trebuchet MS</vt:lpstr>
      <vt:lpstr>Wingdings 3</vt:lpstr>
      <vt:lpstr>Facet</vt:lpstr>
      <vt:lpstr>Rocky Reach Generator Cooling System Analysis</vt:lpstr>
      <vt:lpstr>Objectives</vt:lpstr>
      <vt:lpstr>Explain: Data </vt:lpstr>
      <vt:lpstr>Explain: Cleaning</vt:lpstr>
      <vt:lpstr>Describe: Unit 6</vt:lpstr>
      <vt:lpstr>Describe: Running Time and Heat</vt:lpstr>
      <vt:lpstr>Describe: Offline Hours</vt:lpstr>
      <vt:lpstr>Show: Cooling Water Temperature </vt:lpstr>
      <vt:lpstr>Show: Cooling Water Temperature </vt:lpstr>
      <vt:lpstr>Show: Winding Temperature </vt:lpstr>
      <vt:lpstr>Show: Generator Electrical Current   </vt:lpstr>
      <vt:lpstr>Show: Cooling Water Flow </vt:lpstr>
      <vt:lpstr>Show: Cooling Air Output Temperature </vt:lpstr>
      <vt:lpstr>Show: Unit Difference</vt:lpstr>
      <vt:lpstr>Show: linear model</vt:lpstr>
      <vt:lpstr>Show: Dashboard</vt:lpstr>
      <vt:lpstr>Report: Heating</vt:lpstr>
      <vt:lpstr>Report: Unit 6</vt:lpstr>
      <vt:lpstr>Report: Further Analysis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danteramirez2000@gmail.com</dc:creator>
  <cp:lastModifiedBy>danteramirez2000@gmail.com</cp:lastModifiedBy>
  <cp:revision>113</cp:revision>
  <dcterms:created xsi:type="dcterms:W3CDTF">2023-04-26T00:24:24Z</dcterms:created>
  <dcterms:modified xsi:type="dcterms:W3CDTF">2023-04-26T10:14:16Z</dcterms:modified>
</cp:coreProperties>
</file>